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31"/>
  </p:handoutMasterIdLst>
  <p:sldIdLst>
    <p:sldId id="256" r:id="rId2"/>
    <p:sldId id="257" r:id="rId3"/>
    <p:sldId id="258" r:id="rId4"/>
    <p:sldId id="259" r:id="rId5"/>
    <p:sldId id="260" r:id="rId6"/>
    <p:sldId id="263" r:id="rId7"/>
    <p:sldId id="262" r:id="rId8"/>
    <p:sldId id="264" r:id="rId9"/>
    <p:sldId id="266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5" r:id="rId18"/>
    <p:sldId id="274" r:id="rId19"/>
    <p:sldId id="276" r:id="rId20"/>
    <p:sldId id="277" r:id="rId21"/>
    <p:sldId id="278" r:id="rId22"/>
    <p:sldId id="279" r:id="rId23"/>
    <p:sldId id="280" r:id="rId24"/>
    <p:sldId id="286" r:id="rId25"/>
    <p:sldId id="287" r:id="rId26"/>
    <p:sldId id="284" r:id="rId27"/>
    <p:sldId id="282" r:id="rId28"/>
    <p:sldId id="283" r:id="rId29"/>
    <p:sldId id="285" r:id="rId3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C41EA93-3631-48B4-B7AB-E29C07BC07F8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6E2AD14-AD29-478E-956F-1ACD9228A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337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06FB65FE-40E5-4C03-AF07-1F8D32B7AC81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06DA2-FFC3-455E-B846-66DCB4C74483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4553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B65FE-40E5-4C03-AF07-1F8D32B7AC81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06DA2-FFC3-455E-B846-66DCB4C74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730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B65FE-40E5-4C03-AF07-1F8D32B7AC81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06DA2-FFC3-455E-B846-66DCB4C7448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820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B65FE-40E5-4C03-AF07-1F8D32B7AC81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06DA2-FFC3-455E-B846-66DCB4C74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647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B65FE-40E5-4C03-AF07-1F8D32B7AC81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06DA2-FFC3-455E-B846-66DCB4C74483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2152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B65FE-40E5-4C03-AF07-1F8D32B7AC81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06DA2-FFC3-455E-B846-66DCB4C74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256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B65FE-40E5-4C03-AF07-1F8D32B7AC81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06DA2-FFC3-455E-B846-66DCB4C74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407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B65FE-40E5-4C03-AF07-1F8D32B7AC81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06DA2-FFC3-455E-B846-66DCB4C74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61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B65FE-40E5-4C03-AF07-1F8D32B7AC81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06DA2-FFC3-455E-B846-66DCB4C74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59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B65FE-40E5-4C03-AF07-1F8D32B7AC81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06DA2-FFC3-455E-B846-66DCB4C74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666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B65FE-40E5-4C03-AF07-1F8D32B7AC81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06DA2-FFC3-455E-B846-66DCB4C74483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8648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06FB65FE-40E5-4C03-AF07-1F8D32B7AC81}" type="datetimeFigureOut">
              <a:rPr lang="en-US" smtClean="0"/>
              <a:t>10/11/2017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26A06DA2-FFC3-455E-B846-66DCB4C74483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431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terest.com/harrietlatessa/library-signs/?lp=true" TargetMode="External"/><Relationship Id="rId2" Type="http://schemas.openxmlformats.org/officeDocument/2006/relationships/hyperlink" Target="https://www.flickr.com/groups/librarysignage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library image and you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Dr. Curtis Rogers, Communications Director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748" y="5983944"/>
            <a:ext cx="2675020" cy="62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550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oh my.: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825" y="0"/>
            <a:ext cx="54023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6" y="1835678"/>
            <a:ext cx="2628900" cy="31908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2637" y="1835678"/>
            <a:ext cx="2066925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4565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library image audit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 do this?</a:t>
            </a:r>
          </a:p>
          <a:p>
            <a:r>
              <a:rPr lang="en-US" dirty="0" smtClean="0"/>
              <a:t>How do I do this?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110475"/>
            <a:ext cx="2675020" cy="62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67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5"/>
            <a:ext cx="9720072" cy="5863209"/>
          </a:xfrm>
        </p:spPr>
        <p:txBody>
          <a:bodyPr>
            <a:noAutofit/>
          </a:bodyPr>
          <a:lstStyle/>
          <a:p>
            <a:r>
              <a:rPr lang="en-US" sz="4800" dirty="0"/>
              <a:t>A library image audit is an audit of the library’s internal and external image including printed materials, signs, customer service, grounds, and community perceptions. </a:t>
            </a:r>
          </a:p>
        </p:txBody>
      </p:sp>
    </p:spTree>
    <p:extLst>
      <p:ext uri="{BB962C8B-B14F-4D97-AF65-F5344CB8AC3E}">
        <p14:creationId xmlns:p14="http://schemas.microsoft.com/office/powerpoint/2010/main" val="2882805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Outside of building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176527" y="2084832"/>
            <a:ext cx="4754880" cy="4376928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Is the shrubbery or grass maintained? </a:t>
            </a:r>
          </a:p>
          <a:p>
            <a:r>
              <a:rPr lang="en-US" dirty="0" smtClean="0"/>
              <a:t>Are there areas flower beds could be created? If beds are there, are they maintained regularly? </a:t>
            </a:r>
          </a:p>
          <a:p>
            <a:r>
              <a:rPr lang="en-US" b="1" u="sng" dirty="0" smtClean="0"/>
              <a:t>Are the signs for the library in good condition? Are they large enough? Do they need repainting? Do they need to be lighted? </a:t>
            </a:r>
          </a:p>
          <a:p>
            <a:r>
              <a:rPr lang="en-US" dirty="0" smtClean="0"/>
              <a:t>Is there trash on the grounds? Are attractive trash containers available? Are containers available outside for smokers to extinguish cigarettes? 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5989320" y="2084832"/>
            <a:ext cx="4754880" cy="4224528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Is visitor parking prominently marked and plentiful? </a:t>
            </a:r>
          </a:p>
          <a:p>
            <a:r>
              <a:rPr lang="en-US" dirty="0" smtClean="0"/>
              <a:t>Is the entrance to the building clearly marked? </a:t>
            </a:r>
          </a:p>
          <a:p>
            <a:r>
              <a:rPr lang="en-US" dirty="0" smtClean="0"/>
              <a:t>Where are other directional signs to the library located in the community? Are the directions well marked and easy to understand? </a:t>
            </a:r>
          </a:p>
          <a:p>
            <a:r>
              <a:rPr lang="en-US" b="1" u="sng" dirty="0" smtClean="0"/>
              <a:t>Is this a building you would be proud to bring friends and family to?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455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Inside of building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084832"/>
            <a:ext cx="4754880" cy="4224528"/>
          </a:xfrm>
        </p:spPr>
        <p:txBody>
          <a:bodyPr>
            <a:normAutofit fontScale="92500"/>
          </a:bodyPr>
          <a:lstStyle/>
          <a:p>
            <a:r>
              <a:rPr lang="en-US" b="1" u="sng" dirty="0"/>
              <a:t>What does someone see </a:t>
            </a:r>
            <a:r>
              <a:rPr lang="en-US" b="1" u="sng" dirty="0" smtClean="0"/>
              <a:t>when they </a:t>
            </a:r>
            <a:r>
              <a:rPr lang="en-US" b="1" u="sng" dirty="0"/>
              <a:t>first </a:t>
            </a:r>
            <a:r>
              <a:rPr lang="en-US" b="1" u="sng" dirty="0" smtClean="0"/>
              <a:t>enter </a:t>
            </a:r>
            <a:r>
              <a:rPr lang="en-US" b="1" u="sng" dirty="0"/>
              <a:t>the building? </a:t>
            </a:r>
          </a:p>
          <a:p>
            <a:r>
              <a:rPr lang="en-US" dirty="0" smtClean="0"/>
              <a:t>Where </a:t>
            </a:r>
            <a:r>
              <a:rPr lang="en-US" dirty="0"/>
              <a:t>is the information desk? Is it well marked with signs? Is it cluttered or neat? Is it staffed at all times? </a:t>
            </a:r>
          </a:p>
          <a:p>
            <a:r>
              <a:rPr lang="en-US" dirty="0" smtClean="0"/>
              <a:t>Is </a:t>
            </a:r>
            <a:r>
              <a:rPr lang="en-US" dirty="0"/>
              <a:t>there a place such as a bulletin board to post special information? Is it attractively displayed? Is everything current? Is it regularly cleaned? </a:t>
            </a:r>
          </a:p>
          <a:p>
            <a:r>
              <a:rPr lang="en-US" dirty="0" smtClean="0"/>
              <a:t>Are </a:t>
            </a:r>
            <a:r>
              <a:rPr lang="en-US" dirty="0"/>
              <a:t>the hours of operation posted clearly?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084832"/>
            <a:ext cx="4754880" cy="4224528"/>
          </a:xfrm>
        </p:spPr>
        <p:txBody>
          <a:bodyPr>
            <a:normAutofit fontScale="92500"/>
          </a:bodyPr>
          <a:lstStyle/>
          <a:p>
            <a:r>
              <a:rPr lang="en-US" dirty="0"/>
              <a:t>Are all areas of the library kept neat with books, magazines and other materials shelved or attractively arranged.   Is the furniture in good </a:t>
            </a:r>
            <a:r>
              <a:rPr lang="en-US" dirty="0" smtClean="0"/>
              <a:t>condition? </a:t>
            </a:r>
            <a:endParaRPr lang="en-US" dirty="0"/>
          </a:p>
          <a:p>
            <a:r>
              <a:rPr lang="en-US" dirty="0" smtClean="0"/>
              <a:t>Are </a:t>
            </a:r>
            <a:r>
              <a:rPr lang="en-US" dirty="0"/>
              <a:t>the floors or carpet cleaned frequently?</a:t>
            </a:r>
          </a:p>
          <a:p>
            <a:r>
              <a:rPr lang="en-US" dirty="0" smtClean="0"/>
              <a:t>Are </a:t>
            </a:r>
            <a:r>
              <a:rPr lang="en-US" dirty="0"/>
              <a:t>trash containers strategically placed throughout the library?</a:t>
            </a:r>
          </a:p>
          <a:p>
            <a:r>
              <a:rPr lang="en-US" dirty="0" smtClean="0"/>
              <a:t>Are </a:t>
            </a:r>
            <a:r>
              <a:rPr lang="en-US" dirty="0"/>
              <a:t>restrooms clearly marked and kept clean?   </a:t>
            </a:r>
            <a:endParaRPr lang="en-US" dirty="0" smtClean="0"/>
          </a:p>
          <a:p>
            <a:r>
              <a:rPr lang="en-US" b="1" u="sng" dirty="0" smtClean="0"/>
              <a:t>Would </a:t>
            </a:r>
            <a:r>
              <a:rPr lang="en-US" b="1" u="sng" dirty="0"/>
              <a:t>you be proud to bring </a:t>
            </a:r>
            <a:r>
              <a:rPr lang="en-US" b="1" u="sng" dirty="0" smtClean="0"/>
              <a:t>a family member or close friend to </a:t>
            </a:r>
            <a:r>
              <a:rPr lang="en-US" b="1" u="sng" dirty="0"/>
              <a:t>the library?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7210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important items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u="sng" dirty="0"/>
              <a:t>How is the library listed in a Google search? </a:t>
            </a:r>
          </a:p>
          <a:p>
            <a:pPr marL="0" indent="0">
              <a:buNone/>
            </a:pPr>
            <a:r>
              <a:rPr lang="en-US" dirty="0" smtClean="0"/>
              <a:t>Do </a:t>
            </a:r>
            <a:r>
              <a:rPr lang="en-US" dirty="0"/>
              <a:t>key points of contact such as the Chamber of Commerce, city hall, </a:t>
            </a:r>
            <a:r>
              <a:rPr lang="en-US" dirty="0" smtClean="0"/>
              <a:t>schools, </a:t>
            </a:r>
            <a:r>
              <a:rPr lang="en-US" dirty="0"/>
              <a:t>and local service stations know where your library is? </a:t>
            </a:r>
          </a:p>
          <a:p>
            <a:pPr marL="0" indent="0">
              <a:buNone/>
            </a:pPr>
            <a:r>
              <a:rPr lang="en-US" dirty="0" smtClean="0"/>
              <a:t>Are </a:t>
            </a:r>
            <a:r>
              <a:rPr lang="en-US" dirty="0"/>
              <a:t>library directional signs on well-traveled roads? Are the directions clear to someone unfamiliar with the area? </a:t>
            </a:r>
          </a:p>
          <a:p>
            <a:pPr marL="0" indent="0">
              <a:buNone/>
            </a:pPr>
            <a:r>
              <a:rPr lang="en-US" dirty="0" smtClean="0"/>
              <a:t>What </a:t>
            </a:r>
            <a:r>
              <a:rPr lang="en-US" dirty="0"/>
              <a:t>do you do to help patrons with special </a:t>
            </a:r>
            <a:r>
              <a:rPr lang="en-US" dirty="0" smtClean="0"/>
              <a:t>needs? Do </a:t>
            </a:r>
            <a:r>
              <a:rPr lang="en-US" dirty="0"/>
              <a:t>you know what services are available for patrons with special needs?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Are the specific areas of the library easy to reach and well marked?</a:t>
            </a:r>
          </a:p>
          <a:p>
            <a:pPr marL="0" indent="0">
              <a:buNone/>
            </a:pPr>
            <a:r>
              <a:rPr lang="en-US" dirty="0" smtClean="0"/>
              <a:t>Do </a:t>
            </a:r>
            <a:r>
              <a:rPr lang="en-US" dirty="0"/>
              <a:t>all patrons, regardless of needs or reasons for visiting the library, feel welcome? </a:t>
            </a:r>
          </a:p>
          <a:p>
            <a:pPr marL="0" indent="0">
              <a:buNone/>
            </a:pPr>
            <a:r>
              <a:rPr lang="en-US" b="1" u="sng" dirty="0" smtClean="0"/>
              <a:t>Does </a:t>
            </a:r>
            <a:r>
              <a:rPr lang="en-US" b="1" u="sng" dirty="0"/>
              <a:t>the staff understand the importance of good customer service to the library? </a:t>
            </a:r>
          </a:p>
          <a:p>
            <a:pPr marL="0" indent="0">
              <a:buNone/>
            </a:pPr>
            <a:r>
              <a:rPr lang="en-US" dirty="0" smtClean="0"/>
              <a:t>Does </a:t>
            </a:r>
            <a:r>
              <a:rPr lang="en-US" dirty="0"/>
              <a:t>the staff understand the role they play in developing and maintaining a positive image for the library? </a:t>
            </a:r>
          </a:p>
          <a:p>
            <a:pPr marL="0" indent="0">
              <a:buNone/>
            </a:pPr>
            <a:r>
              <a:rPr lang="en-US" dirty="0" smtClean="0"/>
              <a:t>Is </a:t>
            </a:r>
            <a:r>
              <a:rPr lang="en-US" dirty="0"/>
              <a:t>customer service regularly promoted to the staff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6647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7" y="147066"/>
            <a:ext cx="9720072" cy="1499616"/>
          </a:xfrm>
        </p:spPr>
        <p:txBody>
          <a:bodyPr/>
          <a:lstStyle/>
          <a:p>
            <a:r>
              <a:rPr lang="en-US" dirty="0" smtClean="0"/>
              <a:t>Other important items, continued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1427608"/>
            <a:ext cx="5252848" cy="48817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/>
              <a:t>How attractive and inviting are the information desk, bulletin board, stacks, reading area, magazines, offices? </a:t>
            </a:r>
          </a:p>
          <a:p>
            <a:pPr marL="0" indent="0">
              <a:buNone/>
            </a:pPr>
            <a:r>
              <a:rPr lang="en-US" sz="1800" b="1" u="sng" dirty="0" smtClean="0"/>
              <a:t>Is </a:t>
            </a:r>
            <a:r>
              <a:rPr lang="en-US" sz="1800" b="1" u="sng" dirty="0"/>
              <a:t>staff dressed neatly? Is there a dress code and is it followed? Do you have dress-down day? Do patrons know this? Does the staff know what is acceptable and not for dress down? </a:t>
            </a:r>
            <a:endParaRPr lang="en-US" sz="1800" b="1" u="sng" dirty="0" smtClean="0"/>
          </a:p>
          <a:p>
            <a:pPr marL="0" indent="0">
              <a:buNone/>
            </a:pPr>
            <a:r>
              <a:rPr lang="en-US" sz="1800" dirty="0" smtClean="0"/>
              <a:t>Is </a:t>
            </a:r>
            <a:r>
              <a:rPr lang="en-US" sz="1800" dirty="0"/>
              <a:t>the staff knowledgeable about their specific area as well as the library in general? </a:t>
            </a:r>
          </a:p>
          <a:p>
            <a:pPr marL="0" indent="0">
              <a:buNone/>
            </a:pPr>
            <a:r>
              <a:rPr lang="en-US" sz="1800" dirty="0" smtClean="0"/>
              <a:t>Do </a:t>
            </a:r>
            <a:r>
              <a:rPr lang="en-US" sz="1800" dirty="0"/>
              <a:t>they respond promptly and courteously to requests? </a:t>
            </a:r>
          </a:p>
          <a:p>
            <a:pPr marL="0" indent="0">
              <a:buNone/>
            </a:pPr>
            <a:r>
              <a:rPr lang="en-US" sz="1800" dirty="0" smtClean="0"/>
              <a:t>Do </a:t>
            </a:r>
            <a:r>
              <a:rPr lang="en-US" sz="1800" dirty="0"/>
              <a:t>they speak positively about the library and promote its services to civic, church and business groups? </a:t>
            </a:r>
            <a:endParaRPr lang="en-US" sz="1800" dirty="0" smtClean="0"/>
          </a:p>
          <a:p>
            <a:pPr marL="0" indent="0">
              <a:buNone/>
            </a:pPr>
            <a:r>
              <a:rPr lang="en-US" sz="1800" b="1" i="1" u="sng" dirty="0" smtClean="0"/>
              <a:t>Graphic </a:t>
            </a:r>
            <a:r>
              <a:rPr lang="en-US" sz="1800" b="1" i="1" u="sng" dirty="0"/>
              <a:t>and Printed </a:t>
            </a:r>
            <a:r>
              <a:rPr lang="en-US" sz="1800" b="1" i="1" u="sng" dirty="0" smtClean="0"/>
              <a:t>Materials:</a:t>
            </a:r>
            <a:endParaRPr lang="en-US" sz="1800" b="1" i="1" u="sng" dirty="0"/>
          </a:p>
          <a:p>
            <a:pPr marL="0" indent="0">
              <a:buNone/>
            </a:pPr>
            <a:r>
              <a:rPr lang="en-US" sz="1800" dirty="0" smtClean="0"/>
              <a:t>Do </a:t>
            </a:r>
            <a:r>
              <a:rPr lang="en-US" sz="1800" dirty="0"/>
              <a:t>you have </a:t>
            </a:r>
            <a:r>
              <a:rPr lang="en-US" sz="1800" dirty="0" smtClean="0"/>
              <a:t>letterhead and envelopes for the library?</a:t>
            </a:r>
          </a:p>
          <a:p>
            <a:pPr marL="0" indent="0">
              <a:buNone/>
            </a:pPr>
            <a:r>
              <a:rPr lang="en-US" sz="1800" dirty="0" smtClean="0"/>
              <a:t>Does </a:t>
            </a:r>
            <a:r>
              <a:rPr lang="en-US" sz="1800" dirty="0"/>
              <a:t>the staff have business cards?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48425" y="1427608"/>
            <a:ext cx="5343525" cy="466267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Do your printed materials have a special format?   Do you have special colors for certain program areas or publications? </a:t>
            </a:r>
          </a:p>
          <a:p>
            <a:r>
              <a:rPr lang="en-US" dirty="0" smtClean="0"/>
              <a:t>Does the staff know the library’s policies on printed materials, such as who approves printed pieces? Is there a review of all printed materials before they are finalized? </a:t>
            </a:r>
          </a:p>
          <a:p>
            <a:r>
              <a:rPr lang="en-US" dirty="0" smtClean="0"/>
              <a:t>Are </a:t>
            </a:r>
            <a:r>
              <a:rPr lang="en-US" dirty="0"/>
              <a:t>signs in the library easily read? Are they neatly done? Can patrons with special needs read them? </a:t>
            </a:r>
          </a:p>
          <a:p>
            <a:r>
              <a:rPr lang="en-US" dirty="0" smtClean="0"/>
              <a:t>Are </a:t>
            </a:r>
            <a:r>
              <a:rPr lang="en-US" dirty="0"/>
              <a:t>printed materials grammatically correct and spell checked? </a:t>
            </a:r>
          </a:p>
          <a:p>
            <a:r>
              <a:rPr lang="en-US" dirty="0" smtClean="0"/>
              <a:t>Does </a:t>
            </a:r>
            <a:r>
              <a:rPr lang="en-US" dirty="0"/>
              <a:t>the library have a </a:t>
            </a:r>
            <a:r>
              <a:rPr lang="en-US" dirty="0" smtClean="0"/>
              <a:t>recognizable logo</a:t>
            </a:r>
            <a:r>
              <a:rPr lang="en-US" dirty="0"/>
              <a:t>?</a:t>
            </a:r>
          </a:p>
          <a:p>
            <a:r>
              <a:rPr lang="en-US" dirty="0" smtClean="0"/>
              <a:t>Is </a:t>
            </a:r>
            <a:r>
              <a:rPr lang="en-US" dirty="0"/>
              <a:t>it current and does it reflect the image you want of your library?   Are there guidelines for use of the logo? </a:t>
            </a:r>
          </a:p>
          <a:p>
            <a:r>
              <a:rPr lang="en-US" b="1" u="sng" dirty="0" smtClean="0"/>
              <a:t>Is </a:t>
            </a:r>
            <a:r>
              <a:rPr lang="en-US" b="1" u="sng" dirty="0"/>
              <a:t>there a style guide for the library?</a:t>
            </a:r>
          </a:p>
        </p:txBody>
      </p:sp>
    </p:spTree>
    <p:extLst>
      <p:ext uri="{BB962C8B-B14F-4D97-AF65-F5344CB8AC3E}">
        <p14:creationId xmlns:p14="http://schemas.microsoft.com/office/powerpoint/2010/main" val="24312965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 your findings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 signage audit photos.</a:t>
            </a:r>
          </a:p>
          <a:p>
            <a:r>
              <a:rPr lang="en-US" dirty="0" smtClean="0"/>
              <a:t>Show the before and after.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110475"/>
            <a:ext cx="2675020" cy="62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829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0"/>
            <a:ext cx="9720072" cy="1499616"/>
          </a:xfrm>
        </p:spPr>
        <p:txBody>
          <a:bodyPr/>
          <a:lstStyle/>
          <a:p>
            <a:r>
              <a:rPr lang="en-US" dirty="0" smtClean="0"/>
              <a:t>Before and after</a:t>
            </a:r>
            <a:endParaRPr lang="en-US" dirty="0"/>
          </a:p>
        </p:txBody>
      </p:sp>
      <p:pic>
        <p:nvPicPr>
          <p:cNvPr id="4" name="Picture 2" descr="http://farm9.staticflickr.com/8089/8452403389_507700d260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550" y="1418269"/>
            <a:ext cx="3800475" cy="5067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1" y="1413235"/>
            <a:ext cx="3805238" cy="5073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1423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638175"/>
            <a:ext cx="4238625" cy="565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9" t="7810" r="21904" b="10096"/>
          <a:stretch/>
        </p:blipFill>
        <p:spPr bwMode="auto">
          <a:xfrm>
            <a:off x="5840815" y="915987"/>
            <a:ext cx="5379636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894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Talking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My Presentation Style</a:t>
            </a:r>
          </a:p>
          <a:p>
            <a:r>
              <a:rPr lang="en-US" sz="2800" dirty="0" smtClean="0"/>
              <a:t>The Library Image Audit</a:t>
            </a:r>
          </a:p>
          <a:p>
            <a:r>
              <a:rPr lang="en-US" sz="2800" dirty="0" smtClean="0"/>
              <a:t>Library Signage</a:t>
            </a:r>
          </a:p>
          <a:p>
            <a:r>
              <a:rPr lang="en-US" sz="2800" dirty="0" smtClean="0"/>
              <a:t>Library Brand Recognition</a:t>
            </a:r>
          </a:p>
          <a:p>
            <a:r>
              <a:rPr lang="en-US" sz="2800" dirty="0" smtClean="0"/>
              <a:t>Customer Service</a:t>
            </a:r>
          </a:p>
          <a:p>
            <a:r>
              <a:rPr lang="en-US" sz="2800" dirty="0" smtClean="0"/>
              <a:t>POSITIVE Messages</a:t>
            </a:r>
          </a:p>
          <a:p>
            <a:endParaRPr lang="en-US" dirty="0"/>
          </a:p>
        </p:txBody>
      </p:sp>
      <p:pic>
        <p:nvPicPr>
          <p:cNvPr id="1026" name="Picture 2" descr="https://librarylostfoundblog.files.wordpress.com/2014/07/do-not-che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9" b="4856"/>
          <a:stretch/>
        </p:blipFill>
        <p:spPr bwMode="auto">
          <a:xfrm>
            <a:off x="6683542" y="846757"/>
            <a:ext cx="4213058" cy="501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20827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arm9.staticflickr.com/8391/8452392525_88358dcb8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1087437"/>
            <a:ext cx="6083300" cy="4562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75" y="269875"/>
            <a:ext cx="4648200" cy="619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89899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farm9.staticflickr.com/8232/8453486940_c1127ea17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5" r="6915"/>
          <a:stretch/>
        </p:blipFill>
        <p:spPr bwMode="auto">
          <a:xfrm>
            <a:off x="295274" y="857250"/>
            <a:ext cx="5334001" cy="4855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6" y="857250"/>
            <a:ext cx="6053604" cy="4855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76873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599" y="302420"/>
            <a:ext cx="8029575" cy="6022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5237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9" t="8824" r="7352" b="3595"/>
          <a:stretch/>
        </p:blipFill>
        <p:spPr bwMode="auto">
          <a:xfrm>
            <a:off x="2266950" y="329049"/>
            <a:ext cx="7696200" cy="6084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57116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8" t="2456" r="1930" b="2924"/>
          <a:stretch/>
        </p:blipFill>
        <p:spPr>
          <a:xfrm>
            <a:off x="2117559" y="224589"/>
            <a:ext cx="8398043" cy="648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7165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3099" r="13553"/>
          <a:stretch/>
        </p:blipFill>
        <p:spPr>
          <a:xfrm rot="5400000">
            <a:off x="2519659" y="273766"/>
            <a:ext cx="6406724" cy="629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29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remember to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084832"/>
            <a:ext cx="4754880" cy="4224528"/>
          </a:xfrm>
        </p:spPr>
        <p:txBody>
          <a:bodyPr>
            <a:normAutofit/>
          </a:bodyPr>
          <a:lstStyle/>
          <a:p>
            <a:r>
              <a:rPr lang="en-US" sz="3200" dirty="0"/>
              <a:t>Establish a signage committee if needed</a:t>
            </a:r>
          </a:p>
          <a:p>
            <a:r>
              <a:rPr lang="en-US" sz="3200" b="1" u="sng" dirty="0"/>
              <a:t>Educate staff at meetings</a:t>
            </a:r>
          </a:p>
          <a:p>
            <a:r>
              <a:rPr lang="en-US" sz="3200" dirty="0"/>
              <a:t>Appoint signage contact(s)</a:t>
            </a:r>
          </a:p>
          <a:p>
            <a:r>
              <a:rPr lang="en-US" sz="3200" dirty="0"/>
              <a:t>Post templates to intranet</a:t>
            </a:r>
          </a:p>
          <a:p>
            <a:r>
              <a:rPr lang="en-US" sz="3200" dirty="0"/>
              <a:t>Keep current (signage evolves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084832"/>
            <a:ext cx="4754880" cy="4224528"/>
          </a:xfrm>
        </p:spPr>
        <p:txBody>
          <a:bodyPr>
            <a:normAutofit/>
          </a:bodyPr>
          <a:lstStyle/>
          <a:p>
            <a:r>
              <a:rPr lang="en-US" sz="3200" dirty="0"/>
              <a:t>Create templates</a:t>
            </a:r>
          </a:p>
          <a:p>
            <a:r>
              <a:rPr lang="en-US" sz="3200" dirty="0"/>
              <a:t>Use controlled vocabulary</a:t>
            </a:r>
          </a:p>
          <a:p>
            <a:r>
              <a:rPr lang="en-US" sz="3200" b="1" u="sng" dirty="0"/>
              <a:t>Include your library’s logo</a:t>
            </a:r>
          </a:p>
          <a:p>
            <a:r>
              <a:rPr lang="en-US" sz="3200" dirty="0"/>
              <a:t>Decide on set colors</a:t>
            </a:r>
          </a:p>
          <a:p>
            <a:r>
              <a:rPr lang="en-US" sz="3200" dirty="0"/>
              <a:t>Decide on a font family</a:t>
            </a:r>
          </a:p>
          <a:p>
            <a:r>
              <a:rPr lang="en-US" sz="3200" b="1" u="sng" dirty="0" smtClean="0"/>
              <a:t>Make sure library </a:t>
            </a:r>
            <a:r>
              <a:rPr lang="en-US" sz="3200" b="1" u="sng" dirty="0"/>
              <a:t>leadership </a:t>
            </a:r>
            <a:r>
              <a:rPr lang="en-US" sz="3200" b="1" u="sng" dirty="0" smtClean="0"/>
              <a:t>is on board</a:t>
            </a:r>
            <a:endParaRPr lang="en-US" sz="3200" b="1" u="sng" dirty="0"/>
          </a:p>
        </p:txBody>
      </p:sp>
    </p:spTree>
    <p:extLst>
      <p:ext uri="{BB962C8B-B14F-4D97-AF65-F5344CB8AC3E}">
        <p14:creationId xmlns:p14="http://schemas.microsoft.com/office/powerpoint/2010/main" val="20005411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resources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</a:t>
            </a:r>
            <a:r>
              <a:rPr lang="en-US" dirty="0" smtClean="0"/>
              <a:t>or making your library a better place!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110475"/>
            <a:ext cx="2675020" cy="62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7946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4350" y="628650"/>
            <a:ext cx="3952875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Flickr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hlinkClick r:id="rId2"/>
              </a:rPr>
              <a:t>https://www.flickr.com/groups/librarysignage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Pinterest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https://www.pinterest.com/harrietlatessa/library-signs/?</a:t>
            </a:r>
            <a:r>
              <a:rPr lang="en-US" dirty="0" smtClean="0">
                <a:hlinkClick r:id="rId3"/>
              </a:rPr>
              <a:t>lp=true</a:t>
            </a:r>
            <a:r>
              <a:rPr lang="en-US" dirty="0" smtClean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 smtClean="0"/>
              <a:t>PRTalk</a:t>
            </a:r>
            <a:r>
              <a:rPr lang="en-US" sz="2800" dirty="0" smtClean="0"/>
              <a:t> Listserv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 smtClean="0"/>
              <a:t>The Accidental Library Marketer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 dirty="0" smtClean="0"/>
              <a:t>The Customer-Focused Library: Re-Inventing the Public Library From the Outside-In</a:t>
            </a:r>
            <a:endParaRPr lang="en-US" sz="2800" i="1" dirty="0"/>
          </a:p>
        </p:txBody>
      </p:sp>
      <p:pic>
        <p:nvPicPr>
          <p:cNvPr id="3" name="Picture 4" descr="http://bruceharpham.ca/wordpress/wp-content/uploads/2009/08/TheAccidentalLibraryMarketer-by-Kathy-Dempse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99655"/>
            <a:ext cx="3362325" cy="5163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www.abc-clio.com/controls/coverimage.aspx?isbn=978159158875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7"/>
          <a:stretch/>
        </p:blipFill>
        <p:spPr bwMode="auto">
          <a:xfrm>
            <a:off x="8610600" y="1638300"/>
            <a:ext cx="3324225" cy="4835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6628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 </a:t>
            </a:r>
            <a:br>
              <a:rPr lang="en-US" dirty="0" smtClean="0"/>
            </a:br>
            <a:r>
              <a:rPr lang="en-US" dirty="0" smtClean="0"/>
              <a:t>Feel free to contact me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Dr. Curtis R. Rogers, </a:t>
            </a:r>
          </a:p>
          <a:p>
            <a:r>
              <a:rPr lang="en-US" dirty="0" smtClean="0"/>
              <a:t>Communications Director </a:t>
            </a:r>
          </a:p>
          <a:p>
            <a:r>
              <a:rPr lang="en-US" dirty="0" smtClean="0"/>
              <a:t>803-734-8928</a:t>
            </a:r>
          </a:p>
          <a:p>
            <a:r>
              <a:rPr lang="en-US" dirty="0" smtClean="0"/>
              <a:t>crogers@statelibrary.sc.gov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5" y="4647435"/>
            <a:ext cx="2675020" cy="62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116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Conduct a library image audit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2133600"/>
            <a:ext cx="3908819" cy="4023360"/>
          </a:xfrm>
        </p:spPr>
        <p:txBody>
          <a:bodyPr>
            <a:normAutofit fontScale="92500"/>
          </a:bodyPr>
          <a:lstStyle/>
          <a:p>
            <a:r>
              <a:rPr lang="en-US" sz="2800" dirty="0" smtClean="0"/>
              <a:t>1. know your library’s mission, vision, taglines, etc.</a:t>
            </a:r>
          </a:p>
          <a:p>
            <a:r>
              <a:rPr lang="en-US" sz="2800" dirty="0" smtClean="0"/>
              <a:t>2. </a:t>
            </a:r>
            <a:r>
              <a:rPr lang="en-US" sz="2800" dirty="0"/>
              <a:t>conduct a signage audit</a:t>
            </a:r>
          </a:p>
          <a:p>
            <a:r>
              <a:rPr lang="en-US" sz="2800" dirty="0" smtClean="0"/>
              <a:t>3. </a:t>
            </a:r>
            <a:r>
              <a:rPr lang="en-US" sz="2800" dirty="0"/>
              <a:t>ask a friend or family member to visit the library</a:t>
            </a:r>
          </a:p>
          <a:p>
            <a:r>
              <a:rPr lang="en-US" sz="2800" dirty="0" smtClean="0"/>
              <a:t>4. develop a committee if needed</a:t>
            </a:r>
          </a:p>
          <a:p>
            <a:r>
              <a:rPr lang="en-US" sz="2800" dirty="0" smtClean="0"/>
              <a:t>5. present your findings</a:t>
            </a:r>
          </a:p>
          <a:p>
            <a:endParaRPr lang="en-US" dirty="0"/>
          </a:p>
        </p:txBody>
      </p:sp>
      <p:pic>
        <p:nvPicPr>
          <p:cNvPr id="2050" name="Picture 2" descr="https://s-media-cache-ak0.pinimg.com/736x/a6/68/8d/a6688d39d8071789126faa27a0c4207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4" t="5412" r="8012" b="3779"/>
          <a:stretch/>
        </p:blipFill>
        <p:spPr bwMode="auto">
          <a:xfrm>
            <a:off x="7223811" y="1783080"/>
            <a:ext cx="392043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2295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9906" b="3111"/>
          <a:stretch/>
        </p:blipFill>
        <p:spPr>
          <a:xfrm>
            <a:off x="0" y="125226"/>
            <a:ext cx="12192000" cy="662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62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Components of a library sign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0" dirty="0" smtClean="0"/>
              <a:t>positive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Polite language</a:t>
            </a:r>
          </a:p>
          <a:p>
            <a:r>
              <a:rPr lang="en-US" dirty="0" smtClean="0"/>
              <a:t>Not verbose – get to the point</a:t>
            </a:r>
          </a:p>
          <a:p>
            <a:r>
              <a:rPr lang="en-US" dirty="0" smtClean="0"/>
              <a:t>Use library logo/branding</a:t>
            </a:r>
          </a:p>
          <a:p>
            <a:r>
              <a:rPr lang="en-US" dirty="0" smtClean="0"/>
              <a:t>No typos</a:t>
            </a:r>
          </a:p>
          <a:p>
            <a:r>
              <a:rPr lang="en-US" dirty="0" smtClean="0"/>
              <a:t>Correct grammar</a:t>
            </a:r>
          </a:p>
          <a:p>
            <a:r>
              <a:rPr lang="en-US" dirty="0" smtClean="0"/>
              <a:t>Font and font size</a:t>
            </a:r>
          </a:p>
          <a:p>
            <a:r>
              <a:rPr lang="en-US" dirty="0" smtClean="0"/>
              <a:t>Image that supports content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negative</a:t>
            </a:r>
            <a:endParaRPr lang="en-US" sz="40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Handwritten</a:t>
            </a:r>
          </a:p>
          <a:p>
            <a:r>
              <a:rPr lang="en-US" dirty="0" smtClean="0"/>
              <a:t>Too many words</a:t>
            </a:r>
          </a:p>
          <a:p>
            <a:r>
              <a:rPr lang="en-US" dirty="0" smtClean="0"/>
              <a:t>Clip art – just. don’t. do. it.</a:t>
            </a:r>
          </a:p>
          <a:p>
            <a:r>
              <a:rPr lang="en-US" dirty="0" smtClean="0"/>
              <a:t>Comic sans font (another no no)</a:t>
            </a:r>
          </a:p>
          <a:p>
            <a:r>
              <a:rPr lang="en-US" dirty="0" smtClean="0"/>
              <a:t>Passive aggressive</a:t>
            </a:r>
          </a:p>
          <a:p>
            <a:r>
              <a:rPr lang="en-US" dirty="0" smtClean="0"/>
              <a:t>Too many colors</a:t>
            </a:r>
          </a:p>
          <a:p>
            <a:r>
              <a:rPr lang="en-US" dirty="0" smtClean="0"/>
              <a:t>Too much going 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6958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do the plus delta…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is good? </a:t>
            </a:r>
          </a:p>
          <a:p>
            <a:r>
              <a:rPr lang="en-US" dirty="0" smtClean="0"/>
              <a:t>What would you change?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110475"/>
            <a:ext cx="2675020" cy="62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62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is is just super friendly!: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424" y="0"/>
            <a:ext cx="5140325" cy="685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75" y="1835678"/>
            <a:ext cx="2628900" cy="31908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5937" y="1835678"/>
            <a:ext cx="2066925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443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his wins the award for creative use of font, underlining AND color to emphasize random phrases in a message.: 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2" t="15005" r="13704" b="12534"/>
          <a:stretch/>
        </p:blipFill>
        <p:spPr bwMode="auto">
          <a:xfrm>
            <a:off x="2943226" y="902160"/>
            <a:ext cx="6477000" cy="468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6" y="1835678"/>
            <a:ext cx="2628900" cy="31908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2637" y="1835678"/>
            <a:ext cx="2066925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108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abovethelaw.com/wp-content/uploads/2015/12/Smelly-Shower-Law-Library-300x4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-2371"/>
            <a:ext cx="4775200" cy="686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6" y="1835678"/>
            <a:ext cx="2628900" cy="31908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2637" y="1835678"/>
            <a:ext cx="2066925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42361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606</TotalTime>
  <Words>1008</Words>
  <Application>Microsoft Office PowerPoint</Application>
  <PresentationFormat>Widescreen</PresentationFormat>
  <Paragraphs>114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Tw Cen MT</vt:lpstr>
      <vt:lpstr>Tw Cen MT Condensed</vt:lpstr>
      <vt:lpstr>Wingdings 3</vt:lpstr>
      <vt:lpstr>Integral</vt:lpstr>
      <vt:lpstr>The library image and you</vt:lpstr>
      <vt:lpstr>Talking points</vt:lpstr>
      <vt:lpstr>Conduct a library image audit</vt:lpstr>
      <vt:lpstr>PowerPoint Presentation</vt:lpstr>
      <vt:lpstr>Components of a library sign</vt:lpstr>
      <vt:lpstr>Let’s do the plus delta…</vt:lpstr>
      <vt:lpstr>PowerPoint Presentation</vt:lpstr>
      <vt:lpstr>PowerPoint Presentation</vt:lpstr>
      <vt:lpstr>PowerPoint Presentation</vt:lpstr>
      <vt:lpstr>PowerPoint Presentation</vt:lpstr>
      <vt:lpstr>The library image audit</vt:lpstr>
      <vt:lpstr>A library image audit is an audit of the library’s internal and external image including printed materials, signs, customer service, grounds, and community perceptions. </vt:lpstr>
      <vt:lpstr>Outside of building</vt:lpstr>
      <vt:lpstr>Inside of building</vt:lpstr>
      <vt:lpstr>Other important items</vt:lpstr>
      <vt:lpstr>Other important items, continued</vt:lpstr>
      <vt:lpstr>Present your findings</vt:lpstr>
      <vt:lpstr>Before and after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And remember to</vt:lpstr>
      <vt:lpstr>Additional resources</vt:lpstr>
      <vt:lpstr>PowerPoint Presentation</vt:lpstr>
      <vt:lpstr>Thank you!  Feel free to contact me</vt:lpstr>
    </vt:vector>
  </TitlesOfParts>
  <Company>SC State Library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library image and you</dc:title>
  <dc:creator>Curtis Rogers</dc:creator>
  <cp:lastModifiedBy>Curtis Rogers</cp:lastModifiedBy>
  <cp:revision>17</cp:revision>
  <cp:lastPrinted>2017-10-11T13:39:35Z</cp:lastPrinted>
  <dcterms:created xsi:type="dcterms:W3CDTF">2017-05-03T15:05:47Z</dcterms:created>
  <dcterms:modified xsi:type="dcterms:W3CDTF">2017-10-11T13:40:45Z</dcterms:modified>
</cp:coreProperties>
</file>